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7" r:id="rId2"/>
    <p:sldId id="419" r:id="rId3"/>
    <p:sldId id="420" r:id="rId4"/>
    <p:sldId id="422" r:id="rId5"/>
    <p:sldId id="421" r:id="rId6"/>
    <p:sldId id="338" r:id="rId7"/>
    <p:sldId id="407" r:id="rId8"/>
    <p:sldId id="321" r:id="rId9"/>
    <p:sldId id="404" r:id="rId10"/>
    <p:sldId id="405" r:id="rId11"/>
    <p:sldId id="406" r:id="rId12"/>
    <p:sldId id="415" r:id="rId13"/>
    <p:sldId id="337" r:id="rId14"/>
    <p:sldId id="409" r:id="rId15"/>
    <p:sldId id="410" r:id="rId16"/>
    <p:sldId id="342" r:id="rId17"/>
    <p:sldId id="343" r:id="rId18"/>
    <p:sldId id="411" r:id="rId19"/>
    <p:sldId id="325" r:id="rId20"/>
    <p:sldId id="344" r:id="rId21"/>
    <p:sldId id="418" r:id="rId22"/>
    <p:sldId id="346" r:id="rId23"/>
    <p:sldId id="345" r:id="rId24"/>
    <p:sldId id="348" r:id="rId25"/>
    <p:sldId id="412" r:id="rId26"/>
    <p:sldId id="347" r:id="rId27"/>
    <p:sldId id="417" r:id="rId28"/>
    <p:sldId id="416" r:id="rId29"/>
    <p:sldId id="322" r:id="rId30"/>
    <p:sldId id="326" r:id="rId31"/>
    <p:sldId id="414" r:id="rId32"/>
    <p:sldId id="315" r:id="rId33"/>
    <p:sldId id="323" r:id="rId34"/>
    <p:sldId id="376" r:id="rId35"/>
    <p:sldId id="382" r:id="rId36"/>
    <p:sldId id="403" r:id="rId37"/>
    <p:sldId id="377" r:id="rId38"/>
    <p:sldId id="385" r:id="rId39"/>
    <p:sldId id="383" r:id="rId40"/>
    <p:sldId id="384" r:id="rId41"/>
    <p:sldId id="369" r:id="rId42"/>
    <p:sldId id="378" r:id="rId43"/>
    <p:sldId id="386" r:id="rId44"/>
    <p:sldId id="387" r:id="rId45"/>
    <p:sldId id="388" r:id="rId46"/>
    <p:sldId id="389" r:id="rId47"/>
    <p:sldId id="390" r:id="rId48"/>
    <p:sldId id="395" r:id="rId49"/>
    <p:sldId id="391" r:id="rId50"/>
    <p:sldId id="381" r:id="rId51"/>
    <p:sldId id="393" r:id="rId52"/>
    <p:sldId id="394" r:id="rId53"/>
    <p:sldId id="396" r:id="rId54"/>
    <p:sldId id="397" r:id="rId55"/>
    <p:sldId id="400" r:id="rId56"/>
    <p:sldId id="401" r:id="rId57"/>
    <p:sldId id="399" r:id="rId58"/>
    <p:sldId id="375" r:id="rId59"/>
    <p:sldId id="380" r:id="rId60"/>
    <p:sldId id="379" r:id="rId61"/>
    <p:sldId id="334" r:id="rId62"/>
    <p:sldId id="371" r:id="rId63"/>
    <p:sldId id="339" r:id="rId64"/>
    <p:sldId id="363" r:id="rId65"/>
    <p:sldId id="366" r:id="rId66"/>
    <p:sldId id="351" r:id="rId67"/>
    <p:sldId id="352" r:id="rId68"/>
    <p:sldId id="354" r:id="rId69"/>
    <p:sldId id="355" r:id="rId70"/>
    <p:sldId id="356" r:id="rId71"/>
    <p:sldId id="341" r:id="rId72"/>
    <p:sldId id="372" r:id="rId73"/>
    <p:sldId id="340" r:id="rId74"/>
    <p:sldId id="373" r:id="rId75"/>
    <p:sldId id="357" r:id="rId76"/>
    <p:sldId id="359" r:id="rId77"/>
    <p:sldId id="358" r:id="rId78"/>
    <p:sldId id="360" r:id="rId79"/>
    <p:sldId id="362" r:id="rId80"/>
    <p:sldId id="361" r:id="rId81"/>
    <p:sldId id="367" r:id="rId82"/>
    <p:sldId id="368" r:id="rId83"/>
    <p:sldId id="365" r:id="rId84"/>
    <p:sldId id="374" r:id="rId85"/>
    <p:sldId id="370" r:id="rId86"/>
    <p:sldId id="349" r:id="rId87"/>
    <p:sldId id="350" r:id="rId88"/>
    <p:sldId id="312" r:id="rId89"/>
    <p:sldId id="364" r:id="rId90"/>
    <p:sldId id="402" r:id="rId91"/>
    <p:sldId id="308" r:id="rId92"/>
    <p:sldId id="305" r:id="rId93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96"/>
      <p:bold r:id="rId97"/>
    </p:embeddedFont>
    <p:embeddedFont>
      <p:font typeface="나눔고딕" panose="020D0604000000000000" pitchFamily="34" charset="-127"/>
      <p:regular r:id="rId98"/>
      <p:bold r:id="rId9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52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1216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2018. 10. 2.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2018. 10. 2.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0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6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45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6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22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08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179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6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238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9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34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69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51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8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50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77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12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17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98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692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241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74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9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70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15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26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81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68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19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4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18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21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78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11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4687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614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49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172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0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74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8852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57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546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087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47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990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267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491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445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9765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7306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63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073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6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930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53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9963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4377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889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6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2979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8010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473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5844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349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085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924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411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852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790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735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559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427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783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2714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22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881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695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039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777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721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425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083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137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9053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724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33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410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517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54168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2018. 10. 2.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2018. 10. 2.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2018. 10. 2.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2018. 10. 2.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2018. 10. 2.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2018. 10. 2.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ekylltheme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unho0130.github.i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aobubu.net/jekyll-theme-EasyBook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github.com/laobubu/jekyll-theme-EasyBoo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is9190/iris9190.github.i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iris9190.github.io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istakes/minimal-mistak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unhobaik.github.io/jekyll-apply-theme-simple/" TargetMode="External"/><Relationship Id="rId5" Type="http://schemas.openxmlformats.org/officeDocument/2006/relationships/hyperlink" Target="https://mmistakes.github.io/minimal-mistakes/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ui.toast.com/tui-edito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dit.io/edito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://blog.kalkin7.com/2014/02/10/lets-write-using-markdow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uuneoi.com/profil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bcho.tistory.com/98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oo.gl/dsPIWk" TargetMode="External"/><Relationship Id="rId4" Type="http://schemas.openxmlformats.org/officeDocument/2006/relationships/hyperlink" Target="https://goo.gl/mGK4W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blogs/big-data/how-smartnews-built-a-lambda-architecture-on-aws-to-analyze-customer-behavior-and-recommend-conten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aws.amazon.com/ko/blogs/big-data/tag/amazon-kinesi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acebook.com/photo.php?fbid=1303602096358518&amp;set=pb.100001262207203.-2207520000.1538415505.&amp;type=3&amp;theat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hyperlink" Target="http://jinsemin119.tistory.com/13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KQ6gN5l_jA?feature=oembed" TargetMode="External"/><Relationship Id="rId5" Type="http://schemas.openxmlformats.org/officeDocument/2006/relationships/hyperlink" Target="https://www.youtube.com/watch?v=vKQ6gN5l_jA&amp;list=RDvKQ6gN5l_jA&amp;start_radio=1&amp;t=13" TargetMode="Externa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continuum.io/archive/Anaconda2-4.2.0-Linux-x86.sh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hyperlink" Target="http://www.netsarang.co.kr/download/main.html" TargetMode="Externa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jBule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3bXc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://www.tableau.com/academic/student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XJ0VRM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hyperlink" Target="https://www.trustradius.com/bi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stat.seoul.go.kr/inter/ko/tax/index.html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insightplay.net/report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hyperlink" Target="https://github.com/tableau/TabPy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crepo.com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ucamezzalira.com/2014/03/10/git-flow-vs-github-flow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qPJ8U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gMld4V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66DD958B-3665-EC42-A656-39532733D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03" y="1597689"/>
            <a:ext cx="8406000" cy="1836998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Ch05. Github Pages &amp; 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Visualization &amp; AWS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0" name="직선 연결선 9">
            <a:extLst>
              <a:ext uri="{FF2B5EF4-FFF2-40B4-BE49-F238E27FC236}">
                <a16:creationId xmlns:a16="http://schemas.microsoft.com/office/drawing/2014/main" id="{72465B1A-5E34-2F43-B672-BA244500D599}"/>
              </a:ext>
            </a:extLst>
          </p:cNvPr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78FE8754-122F-3341-8F1C-9A2ECBC914FC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2018-10-01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/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rebase -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i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사용해서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커밋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관리하기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56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https://learngitbranching.js.org/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469640"/>
            <a:ext cx="6065608" cy="38748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90" y="2361812"/>
            <a:ext cx="6289401" cy="3846484"/>
          </a:xfrm>
          <a:prstGeom prst="rect">
            <a:avLst/>
          </a:prstGeom>
        </p:spPr>
      </p:pic>
      <p:grpSp>
        <p:nvGrpSpPr>
          <p:cNvPr id="14" name="그룹 52"/>
          <p:cNvGrpSpPr/>
          <p:nvPr/>
        </p:nvGrpSpPr>
        <p:grpSpPr>
          <a:xfrm>
            <a:off x="2398890" y="5613603"/>
            <a:ext cx="228600" cy="228600"/>
            <a:chOff x="2590800" y="1828800"/>
            <a:chExt cx="228600" cy="228600"/>
          </a:xfrm>
        </p:grpSpPr>
        <p:sp>
          <p:nvSpPr>
            <p:cNvPr id="17" name="타원 1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74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/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cherry-pick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사용해서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관리하기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56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https://learngitbranching.js.org/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7" y="1615810"/>
            <a:ext cx="6437840" cy="34615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90" y="2361812"/>
            <a:ext cx="6289401" cy="3846484"/>
          </a:xfrm>
          <a:prstGeom prst="rect">
            <a:avLst/>
          </a:prstGeom>
        </p:spPr>
      </p:pic>
      <p:grpSp>
        <p:nvGrpSpPr>
          <p:cNvPr id="14" name="그룹 52"/>
          <p:cNvGrpSpPr/>
          <p:nvPr/>
        </p:nvGrpSpPr>
        <p:grpSpPr>
          <a:xfrm>
            <a:off x="4485290" y="5709028"/>
            <a:ext cx="228600" cy="228600"/>
            <a:chOff x="2590800" y="1828800"/>
            <a:chExt cx="228600" cy="228600"/>
          </a:xfrm>
        </p:grpSpPr>
        <p:sp>
          <p:nvSpPr>
            <p:cNvPr id="17" name="타원 1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35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Github Pages : Techcnial Blog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0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1" y="2229472"/>
            <a:ext cx="7925540" cy="443157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정적인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웹페이지를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만들어주는 유틸리티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하지만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MAC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공식 지원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정적 웹사이트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동적 웹사이트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Pages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호스팅되고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Jekyll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서비스를 사용해보기로 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61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사용자계정명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].github.io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8" y="1712365"/>
            <a:ext cx="7827478" cy="45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이동한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스크롤을 내려서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Pages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섹션에서 활성화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0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Change theme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원하는 테마 선택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적용하면 적용된 화면을 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  <p:grpSp>
        <p:nvGrpSpPr>
          <p:cNvPr id="10" name="그룹 52"/>
          <p:cNvGrpSpPr/>
          <p:nvPr/>
        </p:nvGrpSpPr>
        <p:grpSpPr>
          <a:xfrm>
            <a:off x="2835660" y="4441927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81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72" y="1714992"/>
            <a:ext cx="7402996" cy="4320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Change theme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원하는 테마 선택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적용하면 적용된 화면을 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0" name="그룹 52"/>
          <p:cNvGrpSpPr/>
          <p:nvPr/>
        </p:nvGrpSpPr>
        <p:grpSpPr>
          <a:xfrm>
            <a:off x="8116168" y="3023031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431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생성한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이동한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스크롤을 내려서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Pages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섹션에서 활성화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  <p:grpSp>
        <p:nvGrpSpPr>
          <p:cNvPr id="10" name="그룹 52"/>
          <p:cNvGrpSpPr/>
          <p:nvPr/>
        </p:nvGrpSpPr>
        <p:grpSpPr>
          <a:xfrm>
            <a:off x="1306405" y="1982507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32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원하는 테마를 선택한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저장소를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Fork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[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사용자명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].github.com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이름 변경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47" y="1459222"/>
            <a:ext cx="5971006" cy="47632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04708" y="6360559"/>
            <a:ext cx="271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http://jekyllthemes.org/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893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Tech Seminar &amp; Conference,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why?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07087-2259-C145-83E7-43237454D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41" y="2489153"/>
            <a:ext cx="6348768" cy="4232512"/>
          </a:xfrm>
          <a:prstGeom prst="rect">
            <a:avLst/>
          </a:prstGeom>
        </p:spPr>
      </p:pic>
      <p:sp>
        <p:nvSpPr>
          <p:cNvPr id="10" name="직사각형 27">
            <a:extLst>
              <a:ext uri="{FF2B5EF4-FFF2-40B4-BE49-F238E27FC236}">
                <a16:creationId xmlns:a16="http://schemas.microsoft.com/office/drawing/2014/main" id="{8E22D633-8D79-5A48-92C4-A22294D6E17A}"/>
              </a:ext>
            </a:extLst>
          </p:cNvPr>
          <p:cNvSpPr/>
          <p:nvPr/>
        </p:nvSpPr>
        <p:spPr>
          <a:xfrm>
            <a:off x="282291" y="88554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프로그래밍을 배우는 것도 중요하지만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동경할 수 있는 삶의 모습을 체험 하는 것 또한 중요하다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CF11A69F-E0EE-2A4F-B467-645BA679E42A}"/>
              </a:ext>
            </a:extLst>
          </p:cNvPr>
          <p:cNvSpPr/>
          <p:nvPr/>
        </p:nvSpPr>
        <p:spPr>
          <a:xfrm>
            <a:off x="374299" y="1364362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수업 시간에만 공부한다면 당연히 따라가는 게 어려울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때문에 수업 시간외에도 공부할 수 있도록 동기 부여가 필요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수업 시간에는 아주 중요한 가지들을 짚고 넘어가고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세부사항들은 제공해주는 슬라이드 자료 등을 통해 스스로 공부해야 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9028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https://yunho0130.github.io/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설정한 사이트로 이동하여 내용이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잘표시되는지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확인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11" y="1681490"/>
            <a:ext cx="6799230" cy="47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4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접속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fork-&gt; 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아이디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].github.io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 변경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EF1883-5657-A14E-A5A4-89088B5FD280}"/>
              </a:ext>
            </a:extLst>
          </p:cNvPr>
          <p:cNvSpPr/>
          <p:nvPr/>
        </p:nvSpPr>
        <p:spPr>
          <a:xfrm>
            <a:off x="447151" y="1412739"/>
            <a:ext cx="5632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http://laobubu.net/jekyll-theme-EasyBook/</a:t>
            </a:r>
            <a:r>
              <a:rPr lang="en-US" altLang="ko-KR" sz="1400" spc="-150" dirty="0">
                <a:solidFill>
                  <a:srgbClr val="000000"/>
                </a:solidFill>
                <a:latin typeface="맑은 고딕" pitchFamily="50" charset="-127"/>
              </a:rPr>
              <a:t> (Demo)</a:t>
            </a:r>
          </a:p>
          <a:p>
            <a:r>
              <a:rPr lang="en-US" sz="1400">
                <a:hlinkClick r:id="rId4"/>
              </a:rPr>
              <a:t>https://github.com/laobubu/jekyll-theme-EasyBook</a:t>
            </a:r>
            <a:r>
              <a:rPr lang="en-US" sz="1400"/>
              <a:t> (Github)</a:t>
            </a:r>
            <a:r>
              <a:rPr lang="en-US" altLang="ko-KR" sz="1400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F2990-11F1-C647-BF2B-E440A0DF6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43" y="2081937"/>
            <a:ext cx="8093948" cy="47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0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접속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fork-&gt; 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아이디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].github.io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 변경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EF1883-5657-A14E-A5A4-89088B5FD280}"/>
              </a:ext>
            </a:extLst>
          </p:cNvPr>
          <p:cNvSpPr/>
          <p:nvPr/>
        </p:nvSpPr>
        <p:spPr>
          <a:xfrm>
            <a:off x="447151" y="1412739"/>
            <a:ext cx="5632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https://github.com/iris9190/iris9190.github.io</a:t>
            </a:r>
            <a:r>
              <a:rPr lang="en-US" altLang="ko-KR" sz="1400" b="1" spc="-150" dirty="0">
                <a:solidFill>
                  <a:srgbClr val="000000"/>
                </a:solidFill>
                <a:latin typeface="맑은 고딕" pitchFamily="50" charset="-127"/>
              </a:rPr>
              <a:t> (Github)</a:t>
            </a:r>
          </a:p>
          <a:p>
            <a:r>
              <a:rPr lang="en-US" altLang="ko-KR" sz="14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https://iris9190.github.io/</a:t>
            </a:r>
            <a:r>
              <a:rPr lang="en-US" altLang="ko-KR" sz="1400" b="1" spc="-150" dirty="0">
                <a:solidFill>
                  <a:srgbClr val="000000"/>
                </a:solidFill>
                <a:latin typeface="맑은 고딕" pitchFamily="50" charset="-127"/>
              </a:rPr>
              <a:t>  (Demo) </a:t>
            </a:r>
            <a:endParaRPr lang="en-US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824427-6AA2-0E46-90C4-CE47A9041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79" y="2027521"/>
            <a:ext cx="8426424" cy="415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2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_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config.yml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 수정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4" y="1638134"/>
            <a:ext cx="8248293" cy="46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48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자신의 계정에 맞게 변경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1504778"/>
            <a:ext cx="8001083" cy="48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1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변경하고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 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통해 자신의 사이트가 제대로 로드 되는지 확인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3718"/>
          <a:stretch/>
        </p:blipFill>
        <p:spPr>
          <a:xfrm>
            <a:off x="1306405" y="1504778"/>
            <a:ext cx="6246275" cy="50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28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[_posts]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폴더에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.md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파일을 업로드 하면 자동으로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블로그에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반영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7" y="1746846"/>
            <a:ext cx="8066508" cy="42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8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그 외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추천 테마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https://github.com/mmistakes/minimal-mistakes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 접속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fork-&gt; 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아이디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].github.io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 변경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9D92B-B7B6-BF47-AF3B-EACB58BC2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1982507"/>
            <a:ext cx="8446585" cy="459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7B62B0-ADBF-2847-B883-7FB1BC03FC50}"/>
              </a:ext>
            </a:extLst>
          </p:cNvPr>
          <p:cNvSpPr/>
          <p:nvPr/>
        </p:nvSpPr>
        <p:spPr>
          <a:xfrm>
            <a:off x="366765" y="1364690"/>
            <a:ext cx="588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>
                <a:hlinkClick r:id="rId5"/>
              </a:rPr>
              <a:t>https://mmistakes.github.io/minimal-mistakes/</a:t>
            </a:r>
            <a:r>
              <a:rPr lang="ko-KR" altLang="en-US" sz="1400"/>
              <a:t>  </a:t>
            </a:r>
            <a:r>
              <a:rPr lang="en-US" altLang="ko-KR" sz="1400"/>
              <a:t>(Demo)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>
                <a:hlinkClick r:id="rId6"/>
              </a:rPr>
              <a:t>https://junhobaik.github.io/jekyll-apply-theme-simple/</a:t>
            </a:r>
            <a:r>
              <a:rPr lang="ko-KR" altLang="en-US" sz="1400"/>
              <a:t> </a:t>
            </a:r>
            <a:r>
              <a:rPr lang="en-US" altLang="ko-KR" sz="1400"/>
              <a:t>(</a:t>
            </a:r>
            <a:r>
              <a:rPr lang="ko-KR" altLang="en-US" sz="1400"/>
              <a:t>가이드</a:t>
            </a:r>
            <a:r>
              <a:rPr lang="en-US" altLang="ko-KR" sz="1400"/>
              <a:t>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6888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TOAST Editor: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복사 붙여넣기를 지원하는 마크다운 에디터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네이버에서 개발한 사용자 친화적인 에디터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http://ui.toast.com/tui-editor/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138B64-C74C-6044-B62B-E78717B08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96" y="2005009"/>
            <a:ext cx="8387595" cy="46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https://stackedit.io/editor#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마크다운으로 작업하면서 오른쪽으로 결과를 실시간으로 확인할 수 있어서 간편함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Markdown Editor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최대 단점인 이미지 업로드에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Google+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계정을 사용할 수 있어서 간편함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마크다운 편집기 비교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http://blog.kalkin7.com/2014/02/10/lets-write-using-markdown/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0" y="2236120"/>
            <a:ext cx="7515220" cy="411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8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Tech Seminar &amp; Conference,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why?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1E3DC-05F3-B045-B734-1F2165D6A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67" y="4214179"/>
            <a:ext cx="4221961" cy="2392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8EAB26-752F-334D-92FA-CFB19FED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4201927"/>
            <a:ext cx="4275015" cy="2404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E128E-79A1-6749-8792-2ADD1E28F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067" y="919557"/>
            <a:ext cx="4230609" cy="3206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A4B8F-1701-394C-9A2F-F50F8922D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91" y="919557"/>
            <a:ext cx="4275015" cy="32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8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주로 사용되는 기능은 버튼을 통해 간편하게 사용할 수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기능을 사용하여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등에 간편하게 마크다운 파일을 업로드 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5" y="2005009"/>
            <a:ext cx="6021151" cy="46413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478" y="2317691"/>
            <a:ext cx="4339015" cy="43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29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8" y="1627835"/>
            <a:ext cx="7779040" cy="468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개발자 이력서 예시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https://nuuneoi.com/profile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179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1" y="1009907"/>
            <a:ext cx="70485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51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31" y="875704"/>
            <a:ext cx="7539536" cy="58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45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342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8" y="2114043"/>
            <a:ext cx="3666432" cy="43797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http://bcho.tistory.com/984</a:t>
            </a:r>
            <a:r>
              <a:rPr lang="en-US" altLang="ko-KR" sz="900" dirty="0"/>
              <a:t>  [2] </a:t>
            </a:r>
            <a:r>
              <a:rPr lang="ko-KR" altLang="en-US" sz="900" dirty="0"/>
              <a:t>Wiley.Data.Mining.Techniques.3rd.Edition.April.2011</a:t>
            </a:r>
          </a:p>
        </p:txBody>
      </p:sp>
      <p:pic>
        <p:nvPicPr>
          <p:cNvPr id="1030" name="Picture 6" descr="http://cfile23.uf.tistory.com/image/2320163754AA96321C8B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4646880"/>
            <a:ext cx="4240968" cy="11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file29.uf.tistory.com/image/2516723754AA96312EF8D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2733076"/>
            <a:ext cx="4175860" cy="1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데이터를 수집하고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String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등을 활용하여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정제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다루기 어려운 규모의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Server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Handling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Tableau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데이터 시각화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7507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C2NTfdcdqA8Wyix415Jjfm7jyIj7J2h_B-NknEHyPYq-VZ2IOOhO1vrArsZbdZ40F2mxFpc4W3qrM3i_85qZ8jmHvEzsuiSp3Layfd0wie8TBbKmnJ9aaNnzMejgr8oJXsrFAMl5JBz4d5yR2w">
            <a:extLst>
              <a:ext uri="{FF2B5EF4-FFF2-40B4-BE49-F238E27FC236}">
                <a16:creationId xmlns:a16="http://schemas.microsoft.com/office/drawing/2014/main" id="{4F07054F-75DC-3648-BDD7-81F7E220C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1" y="2763155"/>
            <a:ext cx="5046110" cy="24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Confusion Matrix &amp; F1-Measure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정상이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99.95%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0.05%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암에 걸린다고 했을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모두를 정상인이라고 판단했을 때 정확도는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/>
              <a:t>[1] Nature, 2016, </a:t>
            </a:r>
            <a:r>
              <a:rPr lang="en-US" sz="900" u="sng">
                <a:hlinkClick r:id="rId4"/>
              </a:rPr>
              <a:t>https://goo.gl/mGK4W2</a:t>
            </a:r>
            <a:r>
              <a:rPr lang="ko-KR" altLang="en-US" sz="900"/>
              <a:t> </a:t>
            </a:r>
            <a:r>
              <a:rPr lang="en-US" sz="900"/>
              <a:t>[2] </a:t>
            </a:r>
            <a:r>
              <a:rPr lang="ko-KR" altLang="en-US" sz="900"/>
              <a:t>통계분석생존지침서 </a:t>
            </a:r>
            <a:r>
              <a:rPr lang="en-US" sz="900" u="sng">
                <a:hlinkClick r:id="rId5"/>
              </a:rPr>
              <a:t>https://goo.gl/dsPIWk</a:t>
            </a:r>
            <a:r>
              <a:rPr lang="en-US" sz="900"/>
              <a:t> 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단순히 정확도 만으로는 데이터 분석의 성능을 올바로 측정하기가 어렵다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밸런싱을 맞추어야 통계학적으로 설명력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세진다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2CE204-8041-CA43-94AC-932DC41A2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055575"/>
              </p:ext>
            </p:extLst>
          </p:nvPr>
        </p:nvGraphicFramePr>
        <p:xfrm>
          <a:off x="5273114" y="1818420"/>
          <a:ext cx="3900259" cy="4559474"/>
        </p:xfrm>
        <a:graphic>
          <a:graphicData uri="http://schemas.openxmlformats.org/drawingml/2006/table">
            <a:tbl>
              <a:tblPr/>
              <a:tblGrid>
                <a:gridCol w="1160407">
                  <a:extLst>
                    <a:ext uri="{9D8B030D-6E8A-4147-A177-3AD203B41FA5}">
                      <a16:colId xmlns:a16="http://schemas.microsoft.com/office/drawing/2014/main" val="3894082635"/>
                    </a:ext>
                  </a:extLst>
                </a:gridCol>
                <a:gridCol w="2739852">
                  <a:extLst>
                    <a:ext uri="{9D8B030D-6E8A-4147-A177-3AD203B41FA5}">
                      <a16:colId xmlns:a16="http://schemas.microsoft.com/office/drawing/2014/main" val="3283310371"/>
                    </a:ext>
                  </a:extLst>
                </a:gridCol>
              </a:tblGrid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precision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정밀도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=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Positive predictive value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양성예측도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= TP/(TP+FP)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577521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recall =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재현율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민감도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sensitivity.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 = TP/(TP+FN)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4694973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F-measure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2*P*R/(P+R)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4297140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Negative 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predictive value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음성예측도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NPV = TN / (FN+TN)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04856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specificity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특이도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 = TN / (FP+FN)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40833"/>
                  </a:ext>
                </a:extLst>
              </a:tr>
              <a:tr h="75992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error rate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오분류율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틀린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 = (FP+FN) / ALL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 = TP+FP+TN+FN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548082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accuracy rate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정분류율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정확도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맞은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 = (TP+TN) / ALL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9637717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예측이 잘못된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endParaRPr lang="ko-KR" alt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4571094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이라고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예측했어야 하는 것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343135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00735-8F13-3147-AB9B-E47325D64651}"/>
              </a:ext>
            </a:extLst>
          </p:cNvPr>
          <p:cNvSpPr/>
          <p:nvPr/>
        </p:nvSpPr>
        <p:spPr>
          <a:xfrm>
            <a:off x="2493169" y="2736369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여기서 </a:t>
            </a:r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가 타겟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CA5E0-185E-FA4F-A2A2-A7C5E7B36E89}"/>
              </a:ext>
            </a:extLst>
          </p:cNvPr>
          <p:cNvSpPr/>
          <p:nvPr/>
        </p:nvSpPr>
        <p:spPr>
          <a:xfrm>
            <a:off x="1306405" y="2484490"/>
            <a:ext cx="838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예측한 것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A341-8ECB-B144-A801-F866A8D7A420}"/>
              </a:ext>
            </a:extLst>
          </p:cNvPr>
          <p:cNvSpPr/>
          <p:nvPr/>
        </p:nvSpPr>
        <p:spPr>
          <a:xfrm>
            <a:off x="119641" y="363207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실제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ED79F8-093A-FB43-B9DD-17DF3D8D8E1E}"/>
              </a:ext>
            </a:extLst>
          </p:cNvPr>
          <p:cNvSpPr/>
          <p:nvPr/>
        </p:nvSpPr>
        <p:spPr>
          <a:xfrm>
            <a:off x="925038" y="343614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D9712-CA72-2A43-B1B2-29A0CD06CF28}"/>
              </a:ext>
            </a:extLst>
          </p:cNvPr>
          <p:cNvSpPr/>
          <p:nvPr/>
        </p:nvSpPr>
        <p:spPr>
          <a:xfrm>
            <a:off x="1692950" y="398039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08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235" y="6229015"/>
            <a:ext cx="72232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latin typeface="맑은 고딕" panose="020B0503020000020004" pitchFamily="50" charset="-127"/>
                <a:hlinkClick r:id="rId3"/>
              </a:rPr>
              <a:t>https://aws.amazon.com/ko/blogs/big-data/how-smartnews-built-a-lambda-architecture-on-aws-to-analyze-customer-behavior-and-recommend-content/</a:t>
            </a:r>
            <a:r>
              <a:rPr lang="ko-KR" altLang="en-US" sz="900" dirty="0">
                <a:latin typeface="맑은 고딕" panose="020B0503020000020004" pitchFamily="50" charset="-127"/>
              </a:rPr>
              <a:t> </a:t>
            </a:r>
            <a:endParaRPr lang="en-US" altLang="ko-KR" sz="900" dirty="0">
              <a:latin typeface="맑은 고딕" panose="020B0503020000020004" pitchFamily="50" charset="-127"/>
            </a:endParaRPr>
          </a:p>
          <a:p>
            <a:r>
              <a:rPr lang="en-US" altLang="ko-KR" sz="900" dirty="0">
                <a:latin typeface="맑은 고딕" panose="020B0503020000020004" pitchFamily="50" charset="-127"/>
              </a:rPr>
              <a:t>[2] </a:t>
            </a:r>
            <a:r>
              <a:rPr lang="en-US" altLang="ko-KR" sz="900" dirty="0">
                <a:hlinkClick r:id="rId4"/>
              </a:rPr>
              <a:t>https://aws.amazon.com/ko/blogs/big-data/tag/amazon-kinesis/</a:t>
            </a:r>
            <a:r>
              <a:rPr lang="en-US" altLang="ko-KR" sz="900" dirty="0"/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 Lambda Architecture</a:t>
            </a:r>
          </a:p>
        </p:txBody>
      </p:sp>
      <p:pic>
        <p:nvPicPr>
          <p:cNvPr id="18" name="Picture 2" descr="lambda architecture aws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04" y="1995853"/>
            <a:ext cx="8688291" cy="388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882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Source Lambda Architecture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15362" b="6275"/>
          <a:stretch/>
        </p:blipFill>
        <p:spPr>
          <a:xfrm>
            <a:off x="282290" y="2245317"/>
            <a:ext cx="8161369" cy="34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67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Cloud Lambda Architecture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15940"/>
          <a:stretch/>
        </p:blipFill>
        <p:spPr>
          <a:xfrm>
            <a:off x="150843" y="2341896"/>
            <a:ext cx="8668893" cy="33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Tech Seminar &amp; Conference,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why?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5AAF1B-7254-9E42-A46E-DAE584221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7068"/>
            <a:ext cx="9144000" cy="50571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7E45C8-9137-6349-AFC2-1CC8E1A5251E}"/>
              </a:ext>
            </a:extLst>
          </p:cNvPr>
          <p:cNvSpPr/>
          <p:nvPr/>
        </p:nvSpPr>
        <p:spPr>
          <a:xfrm>
            <a:off x="852829" y="6211669"/>
            <a:ext cx="7835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https://www.facebook.com/photo.php?fbid=1303602096358518&amp;set=pb.100001262207203.-2207520000.1538415505.&amp;type=3&amp;theater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5416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 Azure Lambda Architecture</a:t>
            </a:r>
          </a:p>
        </p:txBody>
      </p:sp>
      <p:pic>
        <p:nvPicPr>
          <p:cNvPr id="18" name="Picture 2" descr="http://social.technet.microsoft.com/wiki/cfs-filesystemfile.ashx/__key/communityserver-wikis-components-files/00-00-00-00-05/0336.lambd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" y="1884127"/>
            <a:ext cx="7861490" cy="354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646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Amazon Web Services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27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계정 생성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free tier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실습을 진행해 볼 수 있음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(1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년 무료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7" y="1602258"/>
            <a:ext cx="816320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13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47" y="1378817"/>
            <a:ext cx="6940544" cy="4032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911463"/>
            <a:ext cx="4454073" cy="4525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44479" y="2859853"/>
            <a:ext cx="1141079" cy="1864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77411" y="13141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585558" y="1615938"/>
            <a:ext cx="6262392" cy="132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3689" y="302807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01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Launch Instance -&gt; Free tier eligible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확인 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Ubuntu Server Select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5062"/>
            <a:ext cx="6631554" cy="3221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33" y="2526863"/>
            <a:ext cx="5713335" cy="3974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490354" y="1754374"/>
            <a:ext cx="1141079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10341" y="5733766"/>
            <a:ext cx="4534427" cy="8254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3"/>
          </p:cNvCxnSpPr>
          <p:nvPr/>
        </p:nvCxnSpPr>
        <p:spPr>
          <a:xfrm>
            <a:off x="2631433" y="1898001"/>
            <a:ext cx="3416567" cy="38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28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Instance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타입은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Free tier eligible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선택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5062"/>
            <a:ext cx="6591731" cy="51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6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0" y="1465062"/>
            <a:ext cx="8358124" cy="4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77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87" y="1583475"/>
            <a:ext cx="68923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7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0" y="1693312"/>
            <a:ext cx="65913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8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공개키 알고리즘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공개키 알고리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1" y="2180651"/>
            <a:ext cx="3982569" cy="397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8690" y="6543582"/>
            <a:ext cx="20249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4"/>
              </a:rPr>
              <a:t>http://jinsemin119.tistory.com/139</a:t>
            </a:r>
            <a:r>
              <a:rPr lang="ko-KR" altLang="en-US" sz="900" dirty="0"/>
              <a:t> </a:t>
            </a:r>
          </a:p>
        </p:txBody>
      </p:sp>
      <p:pic>
        <p:nvPicPr>
          <p:cNvPr id="2054" name="Picture 6" descr="공개키 알고리즘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50" y="3156349"/>
            <a:ext cx="3915553" cy="21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299" y="134591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보안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어떠한 경우에도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같은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공개형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버전관리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업로드 하면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107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꿈이 굴레가 되지 않고 위안이 될 수 있기를 바라며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..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김윤아 꿈 - 4집 타인의 고통">
            <a:hlinkClick r:id="" action="ppaction://media"/>
            <a:extLst>
              <a:ext uri="{FF2B5EF4-FFF2-40B4-BE49-F238E27FC236}">
                <a16:creationId xmlns:a16="http://schemas.microsoft.com/office/drawing/2014/main" id="{FCAADA45-C420-0945-AD6A-504D219D77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2291" y="1409667"/>
            <a:ext cx="8406000" cy="4728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40F80E-F36D-EE44-990B-2864EDCA591C}"/>
              </a:ext>
            </a:extLst>
          </p:cNvPr>
          <p:cNvSpPr/>
          <p:nvPr/>
        </p:nvSpPr>
        <p:spPr>
          <a:xfrm>
            <a:off x="1546402" y="6138041"/>
            <a:ext cx="6231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https://www.youtube.com/watch?v=vKQ6gN5l_jA&amp;list=RDvKQ6gN5l_jA&amp;start_radio=1&amp;t=13</a:t>
            </a:r>
            <a:r>
              <a:rPr lang="ko-KR" altLang="en-US"/>
              <a:t> </a:t>
            </a:r>
            <a:endParaRPr lang="en-US"/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06819DC6-7E16-D74D-B091-9008FB365B04}"/>
              </a:ext>
            </a:extLst>
          </p:cNvPr>
          <p:cNvSpPr/>
          <p:nvPr/>
        </p:nvSpPr>
        <p:spPr>
          <a:xfrm>
            <a:off x="282291" y="84344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취업이라는 것이 정말 어려워졌기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꼰대처럼 나 때의 경험으로 속단하기 어려웠다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638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8" y="1378817"/>
            <a:ext cx="7704624" cy="53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63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510618"/>
            <a:ext cx="7070302" cy="39027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241" y="2949215"/>
            <a:ext cx="3892878" cy="37251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80846" y="2623653"/>
            <a:ext cx="1141079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07201" y="4257766"/>
            <a:ext cx="1512000" cy="1342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1" idx="3"/>
            <a:endCxn id="12" idx="0"/>
          </p:cNvCxnSpPr>
          <p:nvPr/>
        </p:nvCxnSpPr>
        <p:spPr>
          <a:xfrm>
            <a:off x="5021925" y="2767280"/>
            <a:ext cx="2041276" cy="149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224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Xshell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통해 생성된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리눅스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서버에 접속할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95" y="2603942"/>
            <a:ext cx="2747973" cy="2662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91" y="2686333"/>
            <a:ext cx="3755496" cy="351196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64260"/>
              </p:ext>
            </p:extLst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–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방법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[Public Key]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사용자 이름에 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ubuntu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사용자 키에 이전에 생성했던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pem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파일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찾아보기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로 선택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호스트키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수락 및 저장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그룹 52"/>
          <p:cNvGrpSpPr/>
          <p:nvPr/>
        </p:nvGrpSpPr>
        <p:grpSpPr>
          <a:xfrm>
            <a:off x="1914139" y="3706525"/>
            <a:ext cx="228600" cy="228600"/>
            <a:chOff x="2590800" y="1828800"/>
            <a:chExt cx="228600" cy="228600"/>
          </a:xfrm>
        </p:grpSpPr>
        <p:sp>
          <p:nvSpPr>
            <p:cNvPr id="18" name="타원 1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52"/>
          <p:cNvGrpSpPr/>
          <p:nvPr/>
        </p:nvGrpSpPr>
        <p:grpSpPr>
          <a:xfrm>
            <a:off x="2493169" y="393900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706691" y="4328016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52"/>
          <p:cNvGrpSpPr/>
          <p:nvPr/>
        </p:nvGrpSpPr>
        <p:grpSpPr>
          <a:xfrm>
            <a:off x="5801929" y="4137945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1306405" y="3153325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DevOps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조직 설명</a:t>
            </a:r>
          </a:p>
        </p:txBody>
      </p:sp>
    </p:spTree>
    <p:extLst>
      <p:ext uri="{BB962C8B-B14F-4D97-AF65-F5344CB8AC3E}">
        <p14:creationId xmlns:p14="http://schemas.microsoft.com/office/powerpoint/2010/main" val="1549415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Ch01.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Ananconda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실행에 필요한 다양한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Package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함께 설치되어 간편함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(2.7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64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비트용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wget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https://repo.continuum.io/archive/Anaconda2-4.2.0-Linux-x86.sh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bash Anaconda2-4.2.0-Linux-x86_64.sh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완료 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작동확인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99" y="3572935"/>
            <a:ext cx="5150010" cy="19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96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5" y="2198592"/>
            <a:ext cx="5028248" cy="2920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69" y="3109560"/>
            <a:ext cx="4289624" cy="338674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Ch01.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http://www.netsarang.co.kr/download/main.html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새 파일 전송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작성한 소스코드 파일을 서버의 원하는 경로에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드래그앤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드랍을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통해 업로드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업로드된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파일이 목록에 잘 나오는지 확인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Command line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 다음의 명령어 입력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$ python [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실행할파일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py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[argument]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3980329" y="253977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3039392" y="4216756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4670683" y="446658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20" y="5042385"/>
            <a:ext cx="3623424" cy="1447571"/>
          </a:xfrm>
          <a:prstGeom prst="rect">
            <a:avLst/>
          </a:prstGeom>
        </p:spPr>
      </p:pic>
      <p:grpSp>
        <p:nvGrpSpPr>
          <p:cNvPr id="39" name="그룹 52"/>
          <p:cNvGrpSpPr/>
          <p:nvPr/>
        </p:nvGrpSpPr>
        <p:grpSpPr>
          <a:xfrm>
            <a:off x="4784983" y="5042385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149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통한 서버 이미지 생성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23606"/>
              </p:ext>
            </p:extLst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[Actions] – [Image] – [Create Image]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Image name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 원하는 이름 입력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Create Image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8" y="2164263"/>
            <a:ext cx="5679714" cy="3718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793" y="3932999"/>
            <a:ext cx="4836462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52"/>
          <p:cNvGrpSpPr/>
          <p:nvPr/>
        </p:nvGrpSpPr>
        <p:grpSpPr>
          <a:xfrm>
            <a:off x="2642793" y="2184360"/>
            <a:ext cx="228600" cy="228600"/>
            <a:chOff x="2590800" y="1828800"/>
            <a:chExt cx="228600" cy="228600"/>
          </a:xfrm>
        </p:grpSpPr>
        <p:sp>
          <p:nvSpPr>
            <p:cNvPr id="18" name="타원 1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52"/>
          <p:cNvGrpSpPr/>
          <p:nvPr/>
        </p:nvGrpSpPr>
        <p:grpSpPr>
          <a:xfrm>
            <a:off x="1829193" y="3227752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923827" y="3227752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52"/>
          <p:cNvGrpSpPr/>
          <p:nvPr/>
        </p:nvGrpSpPr>
        <p:grpSpPr>
          <a:xfrm>
            <a:off x="3823815" y="4291241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6054922" y="6000952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166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통한 서버 이미지 생성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707977"/>
            <a:ext cx="4818000" cy="1442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3075504"/>
            <a:ext cx="7152953" cy="3153525"/>
          </a:xfrm>
          <a:prstGeom prst="rect">
            <a:avLst/>
          </a:prstGeom>
        </p:spPr>
      </p:pic>
      <p:grpSp>
        <p:nvGrpSpPr>
          <p:cNvPr id="36" name="그룹 52"/>
          <p:cNvGrpSpPr/>
          <p:nvPr/>
        </p:nvGrpSpPr>
        <p:grpSpPr>
          <a:xfrm>
            <a:off x="799593" y="5251560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그룹 52"/>
          <p:cNvGrpSpPr/>
          <p:nvPr/>
        </p:nvGrpSpPr>
        <p:grpSpPr>
          <a:xfrm>
            <a:off x="2493169" y="4176041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AMIs –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생성되고 있는 서버 이미지를 확인할 수 있음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354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이미지를 통한 서버 생성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생성된 이미지를 선택하고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누르면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인스턴스를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생성할 수 있음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45" y="1767869"/>
            <a:ext cx="7152735" cy="3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9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86" y="1510618"/>
            <a:ext cx="6974328" cy="4680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35208" y="626833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https://goo.gl/jBuleN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0711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91" y="1510618"/>
            <a:ext cx="7330918" cy="50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0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Ch04.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80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| KOSA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자격 인증 사항에서 반영되는 것을 확인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88" y="1465062"/>
            <a:ext cx="7621186" cy="51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15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97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프로그램 및 분석 파일 다운로드 및 인스톨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수업시간만 따라가도 대부분의 기능을 사용할 수 있도록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…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실습 중심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6054" y="1802389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 err="1">
                <a:latin typeface="나눔고딕" pitchFamily="50" charset="-127"/>
                <a:ea typeface="나눔고딕" pitchFamily="50" charset="-127"/>
              </a:rPr>
              <a:t>태블로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최신 버전 다운로드 및  인스톨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분석파일 포함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algn="just">
              <a:lnSpc>
                <a:spcPct val="114000"/>
              </a:lnSpc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14312" y="1802389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https://goo.gl/Z3bXce</a:t>
            </a:r>
            <a:r>
              <a:rPr lang="ko-KR" altLang="en-US" dirty="0"/>
              <a:t> </a:t>
            </a:r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/>
          </p:nvPr>
        </p:nvGraphicFramePr>
        <p:xfrm>
          <a:off x="476054" y="2245166"/>
          <a:ext cx="8221981" cy="39794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80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학생 신분을 증명할 수 있는 자료를 보내면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Student License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를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년간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</a:rPr>
                        <a:t>사용가능함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링크참조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608008" y="6128777"/>
            <a:ext cx="3958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hlinkClick r:id="rId4"/>
              </a:rPr>
              <a:t>http://www.tableau.com/academic/students</a:t>
            </a:r>
            <a:r>
              <a:rPr lang="ko-KR" altLang="en-US" sz="1600"/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1513"/>
          <a:stretch/>
        </p:blipFill>
        <p:spPr>
          <a:xfrm>
            <a:off x="622074" y="2572573"/>
            <a:ext cx="7899850" cy="36155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589" y="3706034"/>
            <a:ext cx="2973335" cy="236453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82037" y="4758311"/>
            <a:ext cx="1531302" cy="3176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52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프로그램 및 분석 파일 다운로드 및 인스톨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간단한 사용자 정보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등록후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평가판으로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진행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53" y="1850727"/>
            <a:ext cx="8008847" cy="46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25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Public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회원가입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모든 사람에게 공개하는 조건으로 무료로 웹 페이지로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export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가능한 서비스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850727"/>
            <a:ext cx="5255910" cy="3907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06" y="1850727"/>
            <a:ext cx="2830410" cy="3854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4454378" y="1781593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428540" y="5340669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>
            <a:off x="5024918" y="2182272"/>
            <a:ext cx="2974162" cy="3158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27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중국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권역별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경제 조감도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44387" y="6422746"/>
            <a:ext cx="264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https://goo.gl/XJ0VRM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1378817"/>
            <a:ext cx="8406000" cy="50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64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BI (Business Intelligence) Tool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로서 데이터 시각화를 통해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Insight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발굴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BI: Fact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 시스템을 통해 비즈니스 의사결정을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향상시킬수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있는 개념과 방법론의 집합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(Gartner, 1989)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여러 곳에 산재되어 있는 데이터를 수집하여 체계적이고 일목요연하게 정리함으로써 사용자가 필요로 하는 정보를 정확한 시간에 제공할 수 있는 환경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16884"/>
              </p:ext>
            </p:extLst>
          </p:nvPr>
        </p:nvGraphicFramePr>
        <p:xfrm>
          <a:off x="4689678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 BI Pyramid depicting layers of BI capabilities.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14289"/>
          <a:stretch/>
        </p:blipFill>
        <p:spPr>
          <a:xfrm>
            <a:off x="493149" y="2746391"/>
            <a:ext cx="4008357" cy="3678961"/>
          </a:xfrm>
          <a:prstGeom prst="rect">
            <a:avLst/>
          </a:prstGeom>
        </p:spPr>
      </p:pic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5566"/>
              </p:ext>
            </p:extLst>
          </p:nvPr>
        </p:nvGraphicFramePr>
        <p:xfrm>
          <a:off x="493149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BI Tool Trust Map (2016)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84856" y="6170304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4"/>
              </a:rPr>
              <a:t>https://www.trustradius.com/bi</a:t>
            </a:r>
            <a:r>
              <a:rPr lang="en-US" altLang="ko-KR" sz="900" dirty="0"/>
              <a:t>  </a:t>
            </a:r>
            <a:endParaRPr lang="ko-KR" altLang="en-US" sz="900" dirty="0"/>
          </a:p>
        </p:txBody>
      </p:sp>
      <p:sp>
        <p:nvSpPr>
          <p:cNvPr id="18" name="직사각형 17"/>
          <p:cNvSpPr/>
          <p:nvPr/>
        </p:nvSpPr>
        <p:spPr>
          <a:xfrm>
            <a:off x="4881385" y="6170304"/>
            <a:ext cx="36249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/>
              <a:t>Derived from a graphic by Wayne </a:t>
            </a:r>
            <a:r>
              <a:rPr lang="en-US" altLang="ko-KR" sz="800" dirty="0" err="1"/>
              <a:t>Eckerson</a:t>
            </a:r>
            <a:r>
              <a:rPr lang="en-US" altLang="ko-KR" sz="800" dirty="0"/>
              <a:t>, BI consultant and Expert</a:t>
            </a:r>
            <a:endParaRPr lang="ko-KR" altLang="en-US" sz="8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51" y="2832490"/>
            <a:ext cx="3920810" cy="33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57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42663"/>
          <a:stretch/>
        </p:blipFill>
        <p:spPr>
          <a:xfrm>
            <a:off x="323851" y="898653"/>
            <a:ext cx="3589781" cy="29174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691388"/>
            <a:ext cx="2971800" cy="1085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1361"/>
          <a:stretch/>
        </p:blipFill>
        <p:spPr>
          <a:xfrm>
            <a:off x="962740" y="3816097"/>
            <a:ext cx="7137653" cy="240163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58626"/>
          <a:stretch/>
        </p:blipFill>
        <p:spPr>
          <a:xfrm>
            <a:off x="4510612" y="1666458"/>
            <a:ext cx="3589781" cy="210519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3921966" y="5913120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342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23851" y="951853"/>
            <a:ext cx="4022338" cy="5375795"/>
            <a:chOff x="323851" y="835914"/>
            <a:chExt cx="4505913" cy="602208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43" y="835914"/>
              <a:ext cx="3723893" cy="19075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851" y="2589657"/>
              <a:ext cx="4505913" cy="4268343"/>
            </a:xfrm>
            <a:prstGeom prst="rect">
              <a:avLst/>
            </a:prstGeom>
          </p:spPr>
        </p:pic>
      </p:grpSp>
      <p:cxnSp>
        <p:nvCxnSpPr>
          <p:cNvPr id="12" name="직선 연결선 11"/>
          <p:cNvCxnSpPr/>
          <p:nvPr/>
        </p:nvCxnSpPr>
        <p:spPr>
          <a:xfrm>
            <a:off x="323851" y="5583936"/>
            <a:ext cx="9928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319" y="3375279"/>
            <a:ext cx="4424150" cy="27451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427" y="669266"/>
            <a:ext cx="3414141" cy="26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1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54569" y="969260"/>
            <a:ext cx="4706114" cy="5613748"/>
            <a:chOff x="36574" y="677324"/>
            <a:chExt cx="4797239" cy="576252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4" y="1021651"/>
              <a:ext cx="4797239" cy="54182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5" y="677324"/>
              <a:ext cx="4797238" cy="2382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2" name="직선 연결선 11"/>
          <p:cNvCxnSpPr/>
          <p:nvPr/>
        </p:nvCxnSpPr>
        <p:spPr>
          <a:xfrm>
            <a:off x="1898026" y="6461088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351" y="1200908"/>
            <a:ext cx="1849374" cy="8132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17796"/>
          <a:stretch/>
        </p:blipFill>
        <p:spPr>
          <a:xfrm>
            <a:off x="5061695" y="2129816"/>
            <a:ext cx="4082305" cy="401393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5819885" y="2431632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061695" y="5089488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03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Version Control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26" name="Picture 2" descr="fire commit push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9" y="875704"/>
            <a:ext cx="8406001" cy="5873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1251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36432"/>
          <a:stretch/>
        </p:blipFill>
        <p:spPr>
          <a:xfrm>
            <a:off x="282291" y="1008084"/>
            <a:ext cx="4407411" cy="18102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2991778"/>
            <a:ext cx="4407411" cy="32969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5963" y="1253204"/>
            <a:ext cx="4168898" cy="281255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1876" r="52400"/>
          <a:stretch/>
        </p:blipFill>
        <p:spPr>
          <a:xfrm>
            <a:off x="4943798" y="3937310"/>
            <a:ext cx="4146115" cy="7534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53310" r="1243"/>
          <a:stretch/>
        </p:blipFill>
        <p:spPr>
          <a:xfrm>
            <a:off x="4943798" y="4690740"/>
            <a:ext cx="4121063" cy="7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279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다차원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6736"/>
          <a:stretch/>
        </p:blipFill>
        <p:spPr>
          <a:xfrm>
            <a:off x="476710" y="1367183"/>
            <a:ext cx="8660146" cy="48888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같은 데이터를 공유하는 하나의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대시보드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안에서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Interactive Filtering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837" y="13911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10156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다차원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872"/>
          <a:stretch/>
        </p:blipFill>
        <p:spPr>
          <a:xfrm>
            <a:off x="282290" y="3052799"/>
            <a:ext cx="8660146" cy="362357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같은 데이터를 공유하는 하나의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대시보드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안에서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Interactive Filtering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Q2.1.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제품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대분류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소분류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Q2.2.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고객분류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퀵테이블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계산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구성 비율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Q2.3.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매송일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[+]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버튼 클릭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Q2.4.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수익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할인율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 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모양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채워진 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색상에 수익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필터로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96602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공간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0569" t="7913"/>
          <a:stretch/>
        </p:blipFill>
        <p:spPr>
          <a:xfrm>
            <a:off x="282291" y="1412739"/>
            <a:ext cx="8406000" cy="46839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지리적 속성 부여와 정확한 명칭을 통해 지도에 시각화 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0392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공간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0569" t="7913"/>
          <a:stretch/>
        </p:blipFill>
        <p:spPr>
          <a:xfrm>
            <a:off x="793491" y="2543139"/>
            <a:ext cx="7310712" cy="40736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지리적 속성 부여와 정확한 명칭을 통해 지도에 시각화 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299" y="1345919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Q4.1.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지역분류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크기조정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 수익 선택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Q4.2.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채워진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표현방식 하이라이트 테이블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레이블 표시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안함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 조정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전체뷰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필터로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71348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537132"/>
              </p:ext>
            </p:extLst>
          </p:nvPr>
        </p:nvGraphicFramePr>
        <p:xfrm>
          <a:off x="3585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</a:rPr>
                        <a:t>인터랙티브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 서울 재정시계 실시간 현황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815606" y="6151080"/>
            <a:ext cx="31288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linkClick r:id="rId3"/>
              </a:rPr>
              <a:t>http://stat.seoul.go.kr/inter/ko/tax/index.html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47" y="2102263"/>
            <a:ext cx="4925253" cy="37053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7" y="1860178"/>
            <a:ext cx="4035933" cy="759317"/>
          </a:xfrm>
          <a:prstGeom prst="rect">
            <a:avLst/>
          </a:prstGeom>
        </p:spPr>
      </p:pic>
      <p:pic>
        <p:nvPicPr>
          <p:cNvPr id="19" name="Picture 2" descr="http://neuroassociates.co.kr/home/images/neuroassocia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7" y="2577025"/>
            <a:ext cx="3068599" cy="24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766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79394"/>
              </p:ext>
            </p:extLst>
          </p:nvPr>
        </p:nvGraphicFramePr>
        <p:xfrm>
          <a:off x="344153" y="1644070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</a:t>
                      </a:r>
                      <a:r>
                        <a:rPr lang="en-US" altLang="ko-KR" sz="1400" b="1" baseline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baseline="0">
                          <a:solidFill>
                            <a:schemeClr val="bg1"/>
                          </a:solidFill>
                        </a:rPr>
                        <a:t>제품군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53" y="1936128"/>
            <a:ext cx="8221981" cy="43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95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901416"/>
              </p:ext>
            </p:extLst>
          </p:nvPr>
        </p:nvGraphicFramePr>
        <p:xfrm>
          <a:off x="3513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</a:t>
                      </a:r>
                      <a:r>
                        <a:rPr lang="en-US" altLang="ko-KR" sz="1400" b="1" baseline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baseline="0">
                          <a:solidFill>
                            <a:schemeClr val="bg1"/>
                          </a:solidFill>
                        </a:rPr>
                        <a:t>제품군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3" y="1891821"/>
            <a:ext cx="8090659" cy="218627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3" y="4061769"/>
            <a:ext cx="8136584" cy="20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1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웹연동은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유료로 제공되고 있으나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의 대부분의 기능을 활용할 수 있어 기업에서 많이 사용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65358"/>
              </p:ext>
            </p:extLst>
          </p:nvPr>
        </p:nvGraphicFramePr>
        <p:xfrm>
          <a:off x="282290" y="1515196"/>
          <a:ext cx="8221981" cy="41655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7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 Online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 Server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비교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75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4" y="2051094"/>
            <a:ext cx="3972532" cy="33608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273" y="2026710"/>
            <a:ext cx="4101691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20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AWS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활용한 구축된 시스템은 일반적으로 아래와 같은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architecture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지님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688543"/>
              </p:ext>
            </p:extLst>
          </p:nvPr>
        </p:nvGraphicFramePr>
        <p:xfrm>
          <a:off x="345809" y="1515196"/>
          <a:ext cx="8221981" cy="4416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9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e.g. Tableau with</a:t>
                      </a:r>
                      <a:r>
                        <a:rPr lang="en-US" altLang="ko-KR" sz="1400" b="1" baseline="0">
                          <a:solidFill>
                            <a:schemeClr val="bg1"/>
                          </a:solidFill>
                        </a:rPr>
                        <a:t> AWS architecture</a:t>
                      </a:r>
                      <a:endParaRPr lang="ko-KR" altLang="en-US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33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10" y="1947366"/>
            <a:ext cx="7174777" cy="38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3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8554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작업자 정보 입력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108445"/>
            <a:ext cx="7077075" cy="3771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--global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user.nme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your_name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--global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user.email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your_email@gmail.com</a:t>
            </a:r>
          </a:p>
        </p:txBody>
      </p:sp>
    </p:spTree>
    <p:extLst>
      <p:ext uri="{BB962C8B-B14F-4D97-AF65-F5344CB8AC3E}">
        <p14:creationId xmlns:p14="http://schemas.microsoft.com/office/powerpoint/2010/main" val="7944583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기능 제한이 있으나 무료로 이용할 수 있는 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Public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활용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54002"/>
              </p:ext>
            </p:extLst>
          </p:nvPr>
        </p:nvGraphicFramePr>
        <p:xfrm>
          <a:off x="4017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 Online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 Server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비교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4" y="1830214"/>
            <a:ext cx="7518978" cy="43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7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HTML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삽입 기능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80" y="1469640"/>
            <a:ext cx="7351320" cy="4967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74549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HTML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삽입 기능 예제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http://insightplay.net/report/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136" y="1469640"/>
            <a:ext cx="5836275" cy="50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134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원본 데이터 다운로드 금지 설정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75" y="1469640"/>
            <a:ext cx="7190925" cy="47736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218837" y="4700710"/>
            <a:ext cx="1161163" cy="10448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266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9640"/>
            <a:ext cx="6754112" cy="4320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원본 데이터 다운로드 금지 설정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37" y="4094925"/>
            <a:ext cx="413335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138188" y="1745593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07550" y="5853600"/>
            <a:ext cx="1888450" cy="2119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4" idx="2"/>
            <a:endCxn id="17" idx="0"/>
          </p:cNvCxnSpPr>
          <p:nvPr/>
        </p:nvCxnSpPr>
        <p:spPr>
          <a:xfrm>
            <a:off x="5708728" y="2146272"/>
            <a:ext cx="43047" cy="3707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171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with Python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TabPy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와 계산된 필드 기능을 활용하여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스크립트를 삽입할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853596"/>
            <a:ext cx="6553736" cy="45608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sure you are using Tableau 10.1 &gt; Open the TDE with the top-songs data &gt; Install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82314" y="6414421"/>
            <a:ext cx="376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https://github.com/tableau/TabPy</a:t>
            </a:r>
            <a:r>
              <a:rPr lang="ko-KR" altLang="en-US" dirty="0"/>
              <a:t> 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026" y="3954190"/>
            <a:ext cx="2310274" cy="24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625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보안 데이터 모음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SecRepo.com - Samples of Security Related Data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http://www.secrepo.com/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89" y="1781593"/>
            <a:ext cx="8406001" cy="4480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4590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보안 데이터 모음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데이터 등을 제대로 압축을 풀기 위해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7-zip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사용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http://www.7-zip.org/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" y="1781593"/>
            <a:ext cx="7819114" cy="4810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7254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50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Amazon Web Service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EC2 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구동하고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 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 환경을 구축하시오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구축한 개발 환경을 통해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tree_maker.py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실행시켜서 명령 프롬프트를 통해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argument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전달하여 실행을 확인하시오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구축한 개발 환경을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이미지화 하고 또 다른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생성하고 정상적으로 작동하는지 확인하시오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1" y="203903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구축된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 환경에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버전 관리 환경을 구축하시오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47077"/>
          <a:stretch/>
        </p:blipFill>
        <p:spPr>
          <a:xfrm>
            <a:off x="4726095" y="3125185"/>
            <a:ext cx="4251922" cy="34340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3393846"/>
            <a:ext cx="4389958" cy="31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0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76689" y="98149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일반적으로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SW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유지보수 함에 있어서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아래와 같은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Flow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구조를 사용하는 경우가 많음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 descr="git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05" y="1850727"/>
            <a:ext cx="6346571" cy="447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54608" y="6326121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[1] </a:t>
            </a:r>
            <a:r>
              <a:rPr lang="ko-KR" altLang="en-US" dirty="0">
                <a:hlinkClick r:id="rId4"/>
              </a:rPr>
              <a:t>https://lucamezzalira.com/2014/03/10/git-flow-vs-github-flow/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5222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69625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Ddos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공격을 받은 서버 로그 데이터를 정제한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Sheet_1_data.csv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Server Log Timeline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작성하시오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44387" y="6422746"/>
            <a:ext cx="252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https://goo.gl/kqPJ8U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4301" y="16060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웹으로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56" y="2014509"/>
            <a:ext cx="7069669" cy="44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8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국내 보안 업체의 가상의 매출 및 성장률 데이터를 활용하여 다음과 같은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작성하시오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4" y="1791939"/>
            <a:ext cx="7954025" cy="46308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44387" y="6422746"/>
            <a:ext cx="260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https://goo.gl/gMld4V</a:t>
            </a:r>
            <a:r>
              <a:rPr lang="ko-KR" altLang="en-US" dirty="0"/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웹으로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7333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8402</TotalTime>
  <Words>3684</Words>
  <Application>Microsoft Macintosh PowerPoint</Application>
  <PresentationFormat>On-screen Show (4:3)</PresentationFormat>
  <Paragraphs>697</Paragraphs>
  <Slides>92</Slides>
  <Notes>92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Wingdings</vt:lpstr>
      <vt:lpstr>Arial</vt:lpstr>
      <vt:lpstr>맑은 고딕</vt:lpstr>
      <vt:lpstr>Times New Roman</vt:lpstr>
      <vt:lpstr>나눔고딕</vt:lpstr>
      <vt:lpstr>Office 테마</vt:lpstr>
      <vt:lpstr>Bigdata Analysis for Management Ch05. Github Pages &amp;  Data Visualization &amp; AWS</vt:lpstr>
      <vt:lpstr>Tech Seminar &amp; Conference, why?</vt:lpstr>
      <vt:lpstr>Tech Seminar &amp; Conference, why?</vt:lpstr>
      <vt:lpstr>Tech Seminar &amp; Conference, why?</vt:lpstr>
      <vt:lpstr>꿈이 굴레가 되지 않고 위안이 될 수 있기를 바라며..  </vt:lpstr>
      <vt:lpstr>Ch04. Review</vt:lpstr>
      <vt:lpstr>Version Control</vt:lpstr>
      <vt:lpstr>Git 실습</vt:lpstr>
      <vt:lpstr>Git Flow</vt:lpstr>
      <vt:lpstr>(과제) Git / Github 실습</vt:lpstr>
      <vt:lpstr>(과제) Git / Github 실습</vt:lpstr>
      <vt:lpstr>Github Pages : Techcnial Blog</vt:lpstr>
      <vt:lpstr>Jekyll</vt:lpstr>
      <vt:lpstr>Jekyll</vt:lpstr>
      <vt:lpstr>Jekyll</vt:lpstr>
      <vt:lpstr>Jekyll</vt:lpstr>
      <vt:lpstr>Jekyll</vt:lpstr>
      <vt:lpstr>Jekyll</vt:lpstr>
      <vt:lpstr>Jekyll 테마적용</vt:lpstr>
      <vt:lpstr>Jekyll</vt:lpstr>
      <vt:lpstr>Jekyll 테마적용</vt:lpstr>
      <vt:lpstr>Jekyll 테마적용</vt:lpstr>
      <vt:lpstr>Jekyll 테마적용</vt:lpstr>
      <vt:lpstr>Jekyll 테마적용</vt:lpstr>
      <vt:lpstr>Jekyll 테마적용</vt:lpstr>
      <vt:lpstr>Jekyll 테마적용</vt:lpstr>
      <vt:lpstr>그 외 Jekyll 추천 테마</vt:lpstr>
      <vt:lpstr>Markdown Editor</vt:lpstr>
      <vt:lpstr>Markdown Editor</vt:lpstr>
      <vt:lpstr>Markdown Editor</vt:lpstr>
      <vt:lpstr>Markdown Cheatsheet</vt:lpstr>
      <vt:lpstr>Markdown Cheatsheet</vt:lpstr>
      <vt:lpstr>Markdown Cheatsheet</vt:lpstr>
      <vt:lpstr>Data Analysis Process</vt:lpstr>
      <vt:lpstr>Data Analysis Process</vt:lpstr>
      <vt:lpstr>Confusion Matrix &amp; F1-Measure</vt:lpstr>
      <vt:lpstr>Data Analysis Process</vt:lpstr>
      <vt:lpstr>Data Analysis Process</vt:lpstr>
      <vt:lpstr>Data Analysis Process</vt:lpstr>
      <vt:lpstr>Data Analysis Process</vt:lpstr>
      <vt:lpstr>Amazon Web Services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Running on Linux Server (실습)</vt:lpstr>
      <vt:lpstr>Running on Linux Server (실습)</vt:lpstr>
      <vt:lpstr>AWS EC2</vt:lpstr>
      <vt:lpstr>AWS EC2</vt:lpstr>
      <vt:lpstr>AWS EC2</vt:lpstr>
      <vt:lpstr>AWS</vt:lpstr>
      <vt:lpstr>AWS</vt:lpstr>
      <vt:lpstr>AWS</vt:lpstr>
      <vt:lpstr>Tableau</vt:lpstr>
      <vt:lpstr>Tableau</vt:lpstr>
      <vt:lpstr>Tableau</vt:lpstr>
      <vt:lpstr>Tableau</vt:lpstr>
      <vt:lpstr>예시</vt:lpstr>
      <vt:lpstr>Tableau란?</vt:lpstr>
      <vt:lpstr>채용공고예시</vt:lpstr>
      <vt:lpstr>채용공고예시</vt:lpstr>
      <vt:lpstr>채용공고예시</vt:lpstr>
      <vt:lpstr>채용공고예시</vt:lpstr>
      <vt:lpstr>다차원 시각화</vt:lpstr>
      <vt:lpstr>다차원 시각화</vt:lpstr>
      <vt:lpstr>공간 시각화</vt:lpstr>
      <vt:lpstr>공간 시각화</vt:lpstr>
      <vt:lpstr>Export to Web</vt:lpstr>
      <vt:lpstr>Export to Web</vt:lpstr>
      <vt:lpstr>Export to Web</vt:lpstr>
      <vt:lpstr>Export to Web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with Python</vt:lpstr>
      <vt:lpstr>보안 데이터 모음</vt:lpstr>
      <vt:lpstr>보안 데이터 모음</vt:lpstr>
      <vt:lpstr>과제</vt:lpstr>
      <vt:lpstr>과제</vt:lpstr>
      <vt:lpstr>과제</vt:lpstr>
      <vt:lpstr>과제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200</cp:revision>
  <cp:lastPrinted>2011-08-28T13:13:29Z</cp:lastPrinted>
  <dcterms:created xsi:type="dcterms:W3CDTF">2011-08-24T01:05:33Z</dcterms:created>
  <dcterms:modified xsi:type="dcterms:W3CDTF">2018-10-01T17:45:27Z</dcterms:modified>
</cp:coreProperties>
</file>